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9" r:id="rId4"/>
    <p:sldId id="258" r:id="rId5"/>
    <p:sldId id="267" r:id="rId6"/>
    <p:sldId id="259" r:id="rId7"/>
    <p:sldId id="261" r:id="rId8"/>
    <p:sldId id="264" r:id="rId9"/>
    <p:sldId id="265" r:id="rId10"/>
  </p:sldIdLst>
  <p:sldSz cx="18288000" cy="10287000"/>
  <p:notesSz cx="6858000" cy="9144000"/>
  <p:embeddedFontLst>
    <p:embeddedFont>
      <p:font typeface="HY견고딕" panose="02030600000101010101" pitchFamily="18" charset="-127"/>
      <p:regular r:id="rId11"/>
    </p:embeddedFont>
    <p:embeddedFont>
      <p:font typeface="Source Han Sans KR Bold" panose="020B0600000101010101" charset="-127"/>
      <p:regular r:id="rId12"/>
    </p:embeddedFont>
    <p:embeddedFont>
      <p:font typeface="TDTD순고딕 Bold" panose="020B0600000101010101" charset="-127"/>
      <p:regular r:id="rId13"/>
    </p:embeddedFont>
    <p:embeddedFont>
      <p:font typeface="윤고딕" panose="020B0600000101010101" charset="-127"/>
      <p:regular r:id="rId14"/>
    </p:embeddedFont>
    <p:embeddedFont>
      <p:font typeface="윤고딕 Bold" panose="020B0600000101010101" charset="-127"/>
      <p:regular r:id="rId15"/>
    </p:embeddedFont>
    <p:embeddedFont>
      <p:font typeface="윤고딕 Semi-Bold" panose="020B0600000101010101" charset="-127"/>
      <p:regular r:id="rId16"/>
    </p:embeddedFont>
    <p:embeddedFont>
      <p:font typeface="Poppins" panose="00000500000000000000" pitchFamily="2" charset="0"/>
      <p:regular r:id="rId17"/>
      <p:bold r:id="rId18"/>
      <p:italic r:id="rId19"/>
      <p:boldItalic r:id="rId20"/>
    </p:embeddedFont>
    <p:embeddedFont>
      <p:font typeface="Poppins Medium" panose="00000600000000000000" pitchFamily="2" charset="0"/>
      <p:regular r:id="rId21"/>
      <p:italic r:id="rId22"/>
    </p:embeddedFont>
    <p:embeddedFont>
      <p:font typeface="Poppins Semi-Bold" panose="020B0600000101010101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66" d="100"/>
          <a:sy n="66" d="100"/>
        </p:scale>
        <p:origin x="1008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406985"/>
            <a:ext cx="18288000" cy="2880015"/>
            <a:chOff x="0" y="0"/>
            <a:chExt cx="4826320" cy="76005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26320" cy="760054"/>
            </a:xfrm>
            <a:custGeom>
              <a:avLst/>
              <a:gdLst/>
              <a:ahLst/>
              <a:cxnLst/>
              <a:rect l="l" t="t" r="r" b="b"/>
              <a:pathLst>
                <a:path w="4826320" h="760054">
                  <a:moveTo>
                    <a:pt x="0" y="0"/>
                  </a:moveTo>
                  <a:lnTo>
                    <a:pt x="4826320" y="0"/>
                  </a:lnTo>
                  <a:lnTo>
                    <a:pt x="4826320" y="760054"/>
                  </a:lnTo>
                  <a:lnTo>
                    <a:pt x="0" y="760054"/>
                  </a:lnTo>
                  <a:close/>
                </a:path>
              </a:pathLst>
            </a:custGeom>
            <a:solidFill>
              <a:srgbClr val="516736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4826320" cy="750529"/>
            </a:xfrm>
            <a:prstGeom prst="rect">
              <a:avLst/>
            </a:prstGeom>
          </p:spPr>
          <p:txBody>
            <a:bodyPr lIns="48876" tIns="48876" rIns="48876" bIns="48876" rtlCol="0" anchor="ctr"/>
            <a:lstStyle/>
            <a:p>
              <a:pPr marL="0" lvl="0" indent="0" algn="ctr">
                <a:lnSpc>
                  <a:spcPts val="1822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88574" y="1920107"/>
            <a:ext cx="8798197" cy="2648290"/>
            <a:chOff x="0" y="0"/>
            <a:chExt cx="2345454" cy="70599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45454" cy="705990"/>
            </a:xfrm>
            <a:custGeom>
              <a:avLst/>
              <a:gdLst/>
              <a:ahLst/>
              <a:cxnLst/>
              <a:rect l="l" t="t" r="r" b="b"/>
              <a:pathLst>
                <a:path w="2345454" h="705990">
                  <a:moveTo>
                    <a:pt x="0" y="0"/>
                  </a:moveTo>
                  <a:lnTo>
                    <a:pt x="2345454" y="0"/>
                  </a:lnTo>
                  <a:lnTo>
                    <a:pt x="2345454" y="705990"/>
                  </a:lnTo>
                  <a:lnTo>
                    <a:pt x="0" y="705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19050"/>
              <a:ext cx="2345454" cy="686940"/>
            </a:xfrm>
            <a:prstGeom prst="rect">
              <a:avLst/>
            </a:prstGeom>
          </p:spPr>
          <p:txBody>
            <a:bodyPr lIns="48876" tIns="48876" rIns="48876" bIns="48876" rtlCol="0" anchor="ctr"/>
            <a:lstStyle/>
            <a:p>
              <a:pPr marL="0" lvl="0" indent="0" algn="ctr">
                <a:lnSpc>
                  <a:spcPts val="1182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94870" y="3789867"/>
            <a:ext cx="6323024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40"/>
              </a:lnSpc>
            </a:pPr>
            <a:r>
              <a:rPr lang="ko-KR" altLang="en-US" sz="3000" b="1" spc="-242" dirty="0">
                <a:solidFill>
                  <a:srgbClr val="6D6E7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공공 데이터를 활용한  웹 프로젝트 </a:t>
            </a:r>
            <a:endParaRPr lang="en-US" sz="3000" b="1" spc="-242" dirty="0">
              <a:solidFill>
                <a:srgbClr val="6D6E7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10684582" y="4635072"/>
            <a:ext cx="6574718" cy="3529830"/>
            <a:chOff x="0" y="0"/>
            <a:chExt cx="10643408" cy="571422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643408" cy="5714226"/>
            </a:xfrm>
            <a:custGeom>
              <a:avLst/>
              <a:gdLst/>
              <a:ahLst/>
              <a:cxnLst/>
              <a:rect l="l" t="t" r="r" b="b"/>
              <a:pathLst>
                <a:path w="10643408" h="5714226">
                  <a:moveTo>
                    <a:pt x="2648220" y="0"/>
                  </a:moveTo>
                  <a:lnTo>
                    <a:pt x="7995189" y="0"/>
                  </a:lnTo>
                  <a:cubicBezTo>
                    <a:pt x="9457928" y="0"/>
                    <a:pt x="10643408" y="1045703"/>
                    <a:pt x="10643408" y="2335975"/>
                  </a:cubicBezTo>
                  <a:lnTo>
                    <a:pt x="10643408" y="5714226"/>
                  </a:lnTo>
                  <a:lnTo>
                    <a:pt x="0" y="5714226"/>
                  </a:lnTo>
                  <a:lnTo>
                    <a:pt x="0" y="2335975"/>
                  </a:lnTo>
                  <a:cubicBezTo>
                    <a:pt x="0" y="1045703"/>
                    <a:pt x="1185480" y="0"/>
                    <a:pt x="2648220" y="0"/>
                  </a:cubicBezTo>
                  <a:close/>
                </a:path>
              </a:pathLst>
            </a:custGeom>
            <a:blipFill>
              <a:blip r:embed="rId2"/>
              <a:stretch>
                <a:fillRect t="-12048" b="-12048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</p:grpSp>
      <p:sp>
        <p:nvSpPr>
          <p:cNvPr id="12" name="AutoShape 12"/>
          <p:cNvSpPr/>
          <p:nvPr/>
        </p:nvSpPr>
        <p:spPr>
          <a:xfrm>
            <a:off x="15805489" y="1587361"/>
            <a:ext cx="292667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288574" y="3458823"/>
            <a:ext cx="8798197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7952468" y="3463586"/>
            <a:ext cx="0" cy="1104811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1241293" y="5295900"/>
            <a:ext cx="0" cy="131029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TextBox 16"/>
          <p:cNvSpPr txBox="1"/>
          <p:nvPr/>
        </p:nvSpPr>
        <p:spPr>
          <a:xfrm>
            <a:off x="8017894" y="3838254"/>
            <a:ext cx="2068877" cy="358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32"/>
              </a:lnSpc>
            </a:pPr>
            <a:r>
              <a:rPr lang="en-US" sz="2400" b="1" spc="-57">
                <a:solidFill>
                  <a:srgbClr val="6D6E7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Project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462793" y="8443345"/>
            <a:ext cx="2039815" cy="295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20"/>
              </a:lnSpc>
            </a:pPr>
            <a:r>
              <a:rPr lang="ko-KR" altLang="en-US" spc="-145" dirty="0">
                <a:solidFill>
                  <a:srgbClr val="FFFF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기획자 </a:t>
            </a:r>
            <a:r>
              <a:rPr lang="en-US" sz="1800" spc="-145" dirty="0">
                <a:solidFill>
                  <a:srgbClr val="FFFF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 : </a:t>
            </a:r>
            <a:r>
              <a:rPr lang="ko-KR" altLang="en-US" spc="-145" dirty="0">
                <a:solidFill>
                  <a:srgbClr val="FFFFFF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김승호</a:t>
            </a:r>
            <a:endParaRPr lang="en-US" sz="1800" spc="-145" dirty="0">
              <a:solidFill>
                <a:srgbClr val="FFFFFF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48364" y="8395894"/>
            <a:ext cx="1293009" cy="300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u="none" strike="noStrike" spc="-30" dirty="0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2024-09-30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729289" y="1171575"/>
            <a:ext cx="2217186" cy="149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106"/>
              </a:lnSpc>
              <a:spcBef>
                <a:spcPct val="0"/>
              </a:spcBef>
            </a:pPr>
            <a:r>
              <a:rPr lang="en-US" sz="1400" b="1" u="none" strike="noStrike" spc="72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BUSINESS PROPOSAL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94870" y="2091609"/>
            <a:ext cx="8488690" cy="1166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86"/>
              </a:lnSpc>
            </a:pPr>
            <a:r>
              <a:rPr lang="en-US" sz="7700" b="1" spc="-693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</a:t>
            </a:r>
            <a:r>
              <a:rPr lang="en-US" sz="7700" b="1" spc="-693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 </a:t>
            </a:r>
            <a:r>
              <a:rPr lang="en-US" sz="7700" b="1" spc="-693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제안</a:t>
            </a:r>
            <a:r>
              <a:rPr lang="en-US" sz="7700" b="1" spc="-693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FFF9B3-06B5-9E09-FE53-BF8D38E43595}"/>
              </a:ext>
            </a:extLst>
          </p:cNvPr>
          <p:cNvSpPr txBox="1"/>
          <p:nvPr/>
        </p:nvSpPr>
        <p:spPr>
          <a:xfrm>
            <a:off x="1694869" y="5432548"/>
            <a:ext cx="93760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"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클릭 앤 </a:t>
            </a:r>
            <a:r>
              <a:rPr lang="ko-KR" altLang="en-US" sz="28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커넥트</a:t>
            </a:r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: </a:t>
            </a:r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지역 경제를 스마트하게 연결하다</a:t>
            </a:r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"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60614" y="3114454"/>
            <a:ext cx="3047204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00"/>
              </a:lnSpc>
            </a:pPr>
            <a:r>
              <a:rPr lang="en-US" sz="2000" b="1" spc="32">
                <a:solidFill>
                  <a:srgbClr val="141414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Table of Contents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32039" y="2202650"/>
            <a:ext cx="3604756" cy="698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300"/>
              </a:lnSpc>
              <a:spcBef>
                <a:spcPct val="0"/>
              </a:spcBef>
            </a:pPr>
            <a:r>
              <a:rPr lang="en-US" sz="5000" b="1" spc="-75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목차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33400" y="4608914"/>
            <a:ext cx="6536968" cy="3978678"/>
            <a:chOff x="0" y="0"/>
            <a:chExt cx="1043305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433050" cy="6350000"/>
            </a:xfrm>
            <a:custGeom>
              <a:avLst/>
              <a:gdLst/>
              <a:ahLst/>
              <a:cxnLst/>
              <a:rect l="l" t="t" r="r" b="b"/>
              <a:pathLst>
                <a:path w="10433050" h="6350000">
                  <a:moveTo>
                    <a:pt x="2595880" y="0"/>
                  </a:moveTo>
                  <a:lnTo>
                    <a:pt x="7837170" y="0"/>
                  </a:lnTo>
                  <a:cubicBezTo>
                    <a:pt x="9271000" y="0"/>
                    <a:pt x="10433050" y="1162050"/>
                    <a:pt x="10433050" y="2595880"/>
                  </a:cubicBezTo>
                  <a:lnTo>
                    <a:pt x="10433050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162050" y="0"/>
                    <a:pt x="2595880" y="0"/>
                  </a:cubicBezTo>
                  <a:close/>
                </a:path>
              </a:pathLst>
            </a:custGeom>
            <a:blipFill>
              <a:blip r:embed="rId2"/>
              <a:stretch>
                <a:fillRect r="-29843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3639800" y="-190500"/>
            <a:ext cx="4495048" cy="10287000"/>
            <a:chOff x="0" y="0"/>
            <a:chExt cx="1186272" cy="271480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86272" cy="2714805"/>
            </a:xfrm>
            <a:custGeom>
              <a:avLst/>
              <a:gdLst/>
              <a:ahLst/>
              <a:cxnLst/>
              <a:rect l="l" t="t" r="r" b="b"/>
              <a:pathLst>
                <a:path w="1186272" h="2714805">
                  <a:moveTo>
                    <a:pt x="0" y="0"/>
                  </a:moveTo>
                  <a:lnTo>
                    <a:pt x="1186272" y="0"/>
                  </a:lnTo>
                  <a:lnTo>
                    <a:pt x="1186272" y="2714805"/>
                  </a:lnTo>
                  <a:lnTo>
                    <a:pt x="0" y="2714805"/>
                  </a:lnTo>
                  <a:close/>
                </a:path>
              </a:pathLst>
            </a:custGeom>
            <a:solidFill>
              <a:srgbClr val="516736">
                <a:alpha val="13725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9525"/>
              <a:ext cx="1186272" cy="2705280"/>
            </a:xfrm>
            <a:prstGeom prst="rect">
              <a:avLst/>
            </a:prstGeom>
          </p:spPr>
          <p:txBody>
            <a:bodyPr lIns="48876" tIns="48876" rIns="48876" bIns="48876" rtlCol="0" anchor="ctr"/>
            <a:lstStyle/>
            <a:p>
              <a:pPr marL="0" lvl="0" indent="0" algn="ctr">
                <a:lnSpc>
                  <a:spcPts val="1822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050111" y="2206718"/>
            <a:ext cx="5481478" cy="1163836"/>
            <a:chOff x="-1107" y="0"/>
            <a:chExt cx="1443681" cy="30652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42574" cy="268425"/>
            </a:xfrm>
            <a:custGeom>
              <a:avLst/>
              <a:gdLst/>
              <a:ahLst/>
              <a:cxnLst/>
              <a:rect l="l" t="t" r="r" b="b"/>
              <a:pathLst>
                <a:path w="1442574" h="268425">
                  <a:moveTo>
                    <a:pt x="0" y="0"/>
                  </a:moveTo>
                  <a:lnTo>
                    <a:pt x="1442574" y="0"/>
                  </a:lnTo>
                  <a:lnTo>
                    <a:pt x="1442574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-1107" y="76200"/>
              <a:ext cx="1442574" cy="230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2967"/>
                </a:lnSpc>
              </a:pPr>
              <a:r>
                <a:rPr lang="en-US" sz="2799" spc="39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</a:t>
              </a:r>
              <a:r>
                <a:rPr lang="ko-KR" altLang="en-US" sz="28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rPr>
                <a:t>프로젝트 소개</a:t>
              </a:r>
              <a:endParaRPr lang="en-US" altLang="ko-KR" sz="2800" b="1" dirty="0">
                <a:solidFill>
                  <a:srgbClr val="000000"/>
                </a:solidFill>
                <a:latin typeface="TDTD순고딕 Bold"/>
                <a:ea typeface="TDTD순고딕 Bold"/>
                <a:cs typeface="TDTD순고딕 Bold"/>
                <a:sym typeface="TDTD순고딕 Bold"/>
              </a:endParaRPr>
            </a:p>
            <a:p>
              <a:pPr algn="l">
                <a:lnSpc>
                  <a:spcPts val="2967"/>
                </a:lnSpc>
              </a:pPr>
              <a:endParaRPr lang="en-US" sz="2799" spc="3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050111" y="3961200"/>
            <a:ext cx="5477275" cy="1019175"/>
            <a:chOff x="0" y="0"/>
            <a:chExt cx="1442574" cy="26842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442574" cy="268425"/>
            </a:xfrm>
            <a:custGeom>
              <a:avLst/>
              <a:gdLst/>
              <a:ahLst/>
              <a:cxnLst/>
              <a:rect l="l" t="t" r="r" b="b"/>
              <a:pathLst>
                <a:path w="1442574" h="268425">
                  <a:moveTo>
                    <a:pt x="0" y="0"/>
                  </a:moveTo>
                  <a:lnTo>
                    <a:pt x="1442574" y="0"/>
                  </a:lnTo>
                  <a:lnTo>
                    <a:pt x="1442574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38100"/>
              <a:ext cx="1442574" cy="230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67"/>
                </a:lnSpc>
              </a:pPr>
              <a:r>
                <a:rPr lang="en-US" sz="2799" spc="39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</a:t>
              </a:r>
              <a:r>
                <a:rPr lang="ko-KR" altLang="en-US" sz="2799" spc="39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기획 의도</a:t>
              </a:r>
              <a:endParaRPr lang="en-US" sz="2799" spc="3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144000" y="2206718"/>
            <a:ext cx="1910314" cy="1019175"/>
            <a:chOff x="0" y="0"/>
            <a:chExt cx="503128" cy="26842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03128" cy="268425"/>
            </a:xfrm>
            <a:custGeom>
              <a:avLst/>
              <a:gdLst/>
              <a:ahLst/>
              <a:cxnLst/>
              <a:rect l="l" t="t" r="r" b="b"/>
              <a:pathLst>
                <a:path w="503128" h="268425">
                  <a:moveTo>
                    <a:pt x="0" y="0"/>
                  </a:moveTo>
                  <a:lnTo>
                    <a:pt x="503128" y="0"/>
                  </a:lnTo>
                  <a:lnTo>
                    <a:pt x="503128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516736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9525"/>
              <a:ext cx="503128" cy="25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44"/>
                </a:lnSpc>
              </a:pPr>
              <a:r>
                <a:rPr lang="en-US" sz="2400" spc="33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Part 00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139797" y="3961200"/>
            <a:ext cx="1910314" cy="1019175"/>
            <a:chOff x="0" y="0"/>
            <a:chExt cx="503128" cy="26842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03128" cy="268425"/>
            </a:xfrm>
            <a:custGeom>
              <a:avLst/>
              <a:gdLst/>
              <a:ahLst/>
              <a:cxnLst/>
              <a:rect l="l" t="t" r="r" b="b"/>
              <a:pathLst>
                <a:path w="503128" h="268425">
                  <a:moveTo>
                    <a:pt x="0" y="0"/>
                  </a:moveTo>
                  <a:lnTo>
                    <a:pt x="503128" y="0"/>
                  </a:lnTo>
                  <a:lnTo>
                    <a:pt x="503128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516736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9525"/>
              <a:ext cx="503128" cy="25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44"/>
                </a:lnSpc>
              </a:pPr>
              <a:r>
                <a:rPr lang="en-US" sz="2400" spc="33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Part 01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1050111" y="5762046"/>
            <a:ext cx="5477275" cy="1019175"/>
            <a:chOff x="0" y="0"/>
            <a:chExt cx="1442574" cy="26842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442574" cy="268425"/>
            </a:xfrm>
            <a:custGeom>
              <a:avLst/>
              <a:gdLst/>
              <a:ahLst/>
              <a:cxnLst/>
              <a:rect l="l" t="t" r="r" b="b"/>
              <a:pathLst>
                <a:path w="1442574" h="268425">
                  <a:moveTo>
                    <a:pt x="0" y="0"/>
                  </a:moveTo>
                  <a:lnTo>
                    <a:pt x="1442574" y="0"/>
                  </a:lnTo>
                  <a:lnTo>
                    <a:pt x="1442574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38100"/>
              <a:ext cx="1442574" cy="230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67"/>
                </a:lnSpc>
              </a:pPr>
              <a:r>
                <a:rPr lang="en-US" sz="2799" spc="39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</a:t>
              </a:r>
              <a:r>
                <a:rPr lang="ko-KR" altLang="en-US" sz="2799" spc="39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사용할 공공데이터</a:t>
              </a:r>
              <a:endParaRPr lang="en-US" sz="2799" spc="3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139797" y="5762046"/>
            <a:ext cx="1910314" cy="1019175"/>
            <a:chOff x="0" y="0"/>
            <a:chExt cx="503128" cy="268425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503128" cy="268425"/>
            </a:xfrm>
            <a:custGeom>
              <a:avLst/>
              <a:gdLst/>
              <a:ahLst/>
              <a:cxnLst/>
              <a:rect l="l" t="t" r="r" b="b"/>
              <a:pathLst>
                <a:path w="503128" h="268425">
                  <a:moveTo>
                    <a:pt x="0" y="0"/>
                  </a:moveTo>
                  <a:lnTo>
                    <a:pt x="503128" y="0"/>
                  </a:lnTo>
                  <a:lnTo>
                    <a:pt x="503128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516736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0" y="9525"/>
              <a:ext cx="503128" cy="25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44"/>
                </a:lnSpc>
              </a:pPr>
              <a:r>
                <a:rPr lang="en-US" sz="2400" spc="33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Part 03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054314" y="7738800"/>
            <a:ext cx="5477275" cy="1019175"/>
            <a:chOff x="0" y="0"/>
            <a:chExt cx="1442574" cy="268425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442574" cy="268425"/>
            </a:xfrm>
            <a:custGeom>
              <a:avLst/>
              <a:gdLst/>
              <a:ahLst/>
              <a:cxnLst/>
              <a:rect l="l" t="t" r="r" b="b"/>
              <a:pathLst>
                <a:path w="1442574" h="268425">
                  <a:moveTo>
                    <a:pt x="0" y="0"/>
                  </a:moveTo>
                  <a:lnTo>
                    <a:pt x="1442574" y="0"/>
                  </a:lnTo>
                  <a:lnTo>
                    <a:pt x="1442574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FFFF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38100"/>
              <a:ext cx="1442574" cy="230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967"/>
                </a:lnSpc>
              </a:pPr>
              <a:r>
                <a:rPr lang="en-US" sz="2799" spc="39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  </a:t>
              </a:r>
              <a:r>
                <a:rPr lang="ko-KR" altLang="en-US" sz="2799" spc="39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"/>
                  <a:sym typeface="윤고딕 Semi-Bold"/>
                </a:rPr>
                <a:t>향후 방향</a:t>
              </a:r>
              <a:endParaRPr lang="en-US" sz="2799" spc="3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144000" y="7738800"/>
            <a:ext cx="1910314" cy="1019175"/>
            <a:chOff x="0" y="0"/>
            <a:chExt cx="503128" cy="268425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03128" cy="268425"/>
            </a:xfrm>
            <a:custGeom>
              <a:avLst/>
              <a:gdLst/>
              <a:ahLst/>
              <a:cxnLst/>
              <a:rect l="l" t="t" r="r" b="b"/>
              <a:pathLst>
                <a:path w="503128" h="268425">
                  <a:moveTo>
                    <a:pt x="0" y="0"/>
                  </a:moveTo>
                  <a:lnTo>
                    <a:pt x="503128" y="0"/>
                  </a:lnTo>
                  <a:lnTo>
                    <a:pt x="503128" y="268425"/>
                  </a:lnTo>
                  <a:lnTo>
                    <a:pt x="0" y="268425"/>
                  </a:lnTo>
                  <a:close/>
                </a:path>
              </a:pathLst>
            </a:custGeom>
            <a:solidFill>
              <a:srgbClr val="516736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8" name="TextBox 38"/>
            <p:cNvSpPr txBox="1"/>
            <p:nvPr/>
          </p:nvSpPr>
          <p:spPr>
            <a:xfrm>
              <a:off x="0" y="9525"/>
              <a:ext cx="503128" cy="258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44"/>
                </a:lnSpc>
              </a:pPr>
              <a:r>
                <a:rPr lang="en-US" sz="2400" spc="33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Part 04</a:t>
              </a:r>
            </a:p>
          </p:txBody>
        </p:sp>
      </p:grpSp>
      <p:sp>
        <p:nvSpPr>
          <p:cNvPr id="39" name="AutoShape 39"/>
          <p:cNvSpPr/>
          <p:nvPr/>
        </p:nvSpPr>
        <p:spPr>
          <a:xfrm>
            <a:off x="1309687" y="2230035"/>
            <a:ext cx="0" cy="131029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0" name="TextBox 40"/>
          <p:cNvSpPr txBox="1"/>
          <p:nvPr/>
        </p:nvSpPr>
        <p:spPr>
          <a:xfrm>
            <a:off x="885947" y="2277660"/>
            <a:ext cx="181672" cy="1821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974"/>
              </a:lnSpc>
              <a:spcBef>
                <a:spcPct val="0"/>
              </a:spcBef>
            </a:pPr>
            <a:r>
              <a:rPr lang="en-US" sz="1233" b="1" spc="64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PRESENTATION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13" name="Group 13"/>
            <p:cNvGrpSpPr/>
            <p:nvPr/>
          </p:nvGrpSpPr>
          <p:grpSpPr>
            <a:xfrm>
              <a:off x="2127457" y="0"/>
              <a:ext cx="5648675" cy="1490141"/>
              <a:chOff x="0" y="0"/>
              <a:chExt cx="1115787" cy="294349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049350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049350" h="294349">
                    <a:moveTo>
                      <a:pt x="0" y="0"/>
                    </a:moveTo>
                    <a:lnTo>
                      <a:pt x="1049350" y="0"/>
                    </a:lnTo>
                    <a:lnTo>
                      <a:pt x="1049350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66438" y="151937"/>
                <a:ext cx="1049349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 dirty="0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프로젝트 소개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 dirty="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 dirty="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00</a:t>
                </a:r>
              </a:p>
            </p:txBody>
          </p:sp>
        </p:grpSp>
      </p:grpSp>
      <p:sp>
        <p:nvSpPr>
          <p:cNvPr id="22" name="AutoShape 22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Freeform 23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4D6C94-E584-DAB1-0D6B-DE3364878118}"/>
              </a:ext>
            </a:extLst>
          </p:cNvPr>
          <p:cNvSpPr txBox="1"/>
          <p:nvPr/>
        </p:nvSpPr>
        <p:spPr>
          <a:xfrm>
            <a:off x="6779559" y="3463112"/>
            <a:ext cx="1036247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ko-KR" altLang="en-US" b="1" dirty="0"/>
              <a:t> 상점 정보 제공</a:t>
            </a:r>
            <a:r>
              <a:rPr lang="en-US" altLang="ko-KR" dirty="0"/>
              <a:t>: </a:t>
            </a:r>
          </a:p>
          <a:p>
            <a:pPr>
              <a:buFont typeface="+mj-lt"/>
              <a:buAutoNum type="arabicPeriod"/>
            </a:pPr>
            <a:endParaRPr lang="en-US" altLang="ko-KR" dirty="0"/>
          </a:p>
          <a:p>
            <a:pPr lvl="1"/>
            <a:r>
              <a:rPr lang="ko-KR" altLang="en-US" dirty="0"/>
              <a:t>사용자가 지역 내 다양한 상점의 정보를 쉽게 찾아볼 수 있도록 합니다</a:t>
            </a:r>
            <a:r>
              <a:rPr lang="en-US" altLang="ko-KR" dirty="0"/>
              <a:t>. </a:t>
            </a:r>
            <a:r>
              <a:rPr lang="ko-KR" altLang="en-US" dirty="0"/>
              <a:t>상점에서 제공하는 상품</a:t>
            </a:r>
            <a:r>
              <a:rPr lang="en-US" altLang="ko-KR" dirty="0"/>
              <a:t>, </a:t>
            </a:r>
            <a:r>
              <a:rPr lang="ko-KR" altLang="en-US" dirty="0"/>
              <a:t>서비스</a:t>
            </a:r>
            <a:r>
              <a:rPr lang="en-US" altLang="ko-KR" dirty="0"/>
              <a:t>, </a:t>
            </a:r>
            <a:r>
              <a:rPr lang="ko-KR" altLang="en-US" dirty="0"/>
              <a:t>가격 등을 확인할 수 있습니다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소통 공간</a:t>
            </a:r>
            <a:r>
              <a:rPr lang="en-US" altLang="ko-KR" dirty="0"/>
              <a:t>: </a:t>
            </a:r>
          </a:p>
          <a:p>
            <a:pPr>
              <a:buFont typeface="+mj-lt"/>
              <a:buAutoNum type="arabicPeriod"/>
            </a:pPr>
            <a:endParaRPr lang="en-US" altLang="ko-KR" dirty="0"/>
          </a:p>
          <a:p>
            <a:pPr lvl="1"/>
            <a:r>
              <a:rPr lang="ko-KR" altLang="en-US" dirty="0"/>
              <a:t>각 상점마다 게시판 기능을 두어 소비자가 질문을 하거나 피드백을 남길 수 있게 하여</a:t>
            </a:r>
            <a:r>
              <a:rPr lang="en-US" altLang="ko-KR" dirty="0"/>
              <a:t>, </a:t>
            </a:r>
            <a:r>
              <a:rPr lang="ko-KR" altLang="en-US" dirty="0"/>
              <a:t>상점과 소비자 간의 소통을 강화합니다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지역 경제 활성화</a:t>
            </a:r>
            <a:r>
              <a:rPr lang="en-US" altLang="ko-KR" dirty="0"/>
              <a:t>: </a:t>
            </a:r>
          </a:p>
          <a:p>
            <a:pPr>
              <a:buFont typeface="+mj-lt"/>
              <a:buAutoNum type="arabicPeriod"/>
            </a:pPr>
            <a:endParaRPr lang="en-US" altLang="ko-KR" dirty="0"/>
          </a:p>
          <a:p>
            <a:pPr lvl="1"/>
            <a:r>
              <a:rPr lang="ko-KR" altLang="en-US" dirty="0"/>
              <a:t>지역 상점의 정보와 상품을 통합하여 지역 주민들이 가까운 상점을 이용하게 하여</a:t>
            </a:r>
            <a:r>
              <a:rPr lang="en-US" altLang="ko-KR" dirty="0"/>
              <a:t>, </a:t>
            </a:r>
            <a:r>
              <a:rPr lang="ko-KR" altLang="en-US" dirty="0"/>
              <a:t>지역 경제를 촉진합니다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>
              <a:buFont typeface="+mj-lt"/>
              <a:buAutoNum type="arabicPeriod"/>
            </a:pPr>
            <a:r>
              <a:rPr lang="ko-KR" altLang="en-US" b="1" dirty="0"/>
              <a:t>실시간 정보 업데이트</a:t>
            </a:r>
            <a:r>
              <a:rPr lang="en-US" altLang="ko-KR" dirty="0"/>
              <a:t>: </a:t>
            </a:r>
          </a:p>
          <a:p>
            <a:pPr>
              <a:buFont typeface="+mj-lt"/>
              <a:buAutoNum type="arabicPeriod"/>
            </a:pPr>
            <a:endParaRPr lang="en-US" altLang="ko-KR" dirty="0"/>
          </a:p>
          <a:p>
            <a:pPr lvl="1"/>
            <a:r>
              <a:rPr lang="ko-KR" altLang="en-US" dirty="0"/>
              <a:t>공공데이터와 지역 상권 정보를 활용하여 상점 정보를 실시간으로 업데이트합니다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이 플랫폼은 소비자에게는 더 나은 쇼핑 경험을 제공하고</a:t>
            </a:r>
            <a:r>
              <a:rPr lang="en-US" altLang="ko-KR" dirty="0"/>
              <a:t>, </a:t>
            </a:r>
            <a:r>
              <a:rPr lang="ko-KR" altLang="en-US" dirty="0"/>
              <a:t>상인에게는 고객의 목소리를 직접 들을 수 있는 기회를 제공합니다</a:t>
            </a:r>
            <a:r>
              <a:rPr lang="en-US" altLang="ko-KR" dirty="0"/>
              <a:t>. </a:t>
            </a:r>
            <a:r>
              <a:rPr lang="ko-KR" altLang="en-US" dirty="0"/>
              <a:t>이를 통해 지역 사회와 경제의 발전에 기여하고자 합니다</a:t>
            </a:r>
            <a:r>
              <a:rPr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48B498-03DF-40FB-40AC-3ECF0CF6A47E}"/>
              </a:ext>
            </a:extLst>
          </p:cNvPr>
          <p:cNvSpPr txBox="1"/>
          <p:nvPr/>
        </p:nvSpPr>
        <p:spPr>
          <a:xfrm>
            <a:off x="935182" y="2483197"/>
            <a:ext cx="164176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b="1" dirty="0"/>
              <a:t>“</a:t>
            </a:r>
            <a:r>
              <a:rPr lang="ko-KR" altLang="en-US" sz="2800" b="1" dirty="0"/>
              <a:t>클릭 앤  </a:t>
            </a:r>
            <a:r>
              <a:rPr lang="ko-KR" altLang="en-US" sz="2800" b="1" dirty="0" err="1"/>
              <a:t>커넥트</a:t>
            </a:r>
            <a:r>
              <a:rPr lang="en-US" altLang="ko-KR" sz="2800" b="1" dirty="0"/>
              <a:t>”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 </a:t>
            </a:r>
            <a:r>
              <a:rPr lang="ko-KR" altLang="en-US" sz="2800" b="1" dirty="0"/>
              <a:t>웹사이트</a:t>
            </a:r>
            <a:r>
              <a:rPr lang="ko-KR" altLang="en-US" sz="2800" dirty="0"/>
              <a:t>는 지역 상점과 소비자 간의 직접적인 소통을 촉진하는 플랫폼입니다</a:t>
            </a:r>
            <a:r>
              <a:rPr lang="en-US" altLang="ko-KR" sz="2800" dirty="0"/>
              <a:t>.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9055E4F-3C7B-19AC-60C0-4E00CD51F1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3526552"/>
            <a:ext cx="5272656" cy="527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8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13" name="Group 13"/>
            <p:cNvGrpSpPr/>
            <p:nvPr/>
          </p:nvGrpSpPr>
          <p:grpSpPr>
            <a:xfrm>
              <a:off x="2127457" y="0"/>
              <a:ext cx="5796965" cy="1490141"/>
              <a:chOff x="0" y="0"/>
              <a:chExt cx="1145079" cy="294349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049350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049350" h="294349">
                    <a:moveTo>
                      <a:pt x="0" y="0"/>
                    </a:moveTo>
                    <a:lnTo>
                      <a:pt x="1049350" y="0"/>
                    </a:lnTo>
                    <a:lnTo>
                      <a:pt x="1049350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95730" y="147376"/>
                <a:ext cx="1049349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 dirty="0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기획 의도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 dirty="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01</a:t>
                </a:r>
              </a:p>
            </p:txBody>
          </p:sp>
        </p:grpSp>
      </p:grpSp>
      <p:sp>
        <p:nvSpPr>
          <p:cNvPr id="22" name="AutoShape 22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Freeform 23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49DE1D39-3E60-E793-358F-22AA971188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50" y="2860312"/>
            <a:ext cx="6073584" cy="6073584"/>
          </a:xfrm>
          <a:prstGeom prst="rect">
            <a:avLst/>
          </a:prstGeom>
        </p:spPr>
      </p:pic>
      <p:sp>
        <p:nvSpPr>
          <p:cNvPr id="56" name="Rectangle 21">
            <a:extLst>
              <a:ext uri="{FF2B5EF4-FFF2-40B4-BE49-F238E27FC236}">
                <a16:creationId xmlns:a16="http://schemas.microsoft.com/office/drawing/2014/main" id="{437C3C22-3327-AA21-4985-1A1100FA85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268AC1F-F474-AA79-1CA2-EE313B44D371}"/>
              </a:ext>
            </a:extLst>
          </p:cNvPr>
          <p:cNvSpPr txBox="1"/>
          <p:nvPr/>
        </p:nvSpPr>
        <p:spPr>
          <a:xfrm>
            <a:off x="7391400" y="3080948"/>
            <a:ext cx="1015528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상점 정보 부족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일반 포털 사이트에서는 상점 정보를 제대로 확인할 수 없으며, 상점에 어떤 물품이 있는지 여부를 확인하기가 매우 어렵습니다. 주로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별점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시스템만 제공됩니다.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소통의 부재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소비자는 단순히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별점과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리뷰를 참고해 상점을 선택하게 되는데, 이 과정에서 상점과 직접 소통할 방법이 없습니다.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소통 가능한 플랫폼 필요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dirty="0">
                <a:latin typeface="Arial" panose="020B0604020202020204" pitchFamily="34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소비자가 직접 질문을 하거나 피드백을 남길 수 있는 게시판 기능을 각 상점에 추가하여 상점과 소비자 간의 소통을 촉진하려고 합니다.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정확한 정보 제공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dirty="0">
                <a:latin typeface="Arial" panose="020B0604020202020204" pitchFamily="34" charset="0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소비자는 더 정확하고 신뢰할 수 있는 정보를 바탕으로 상점을 선택할 수 있게 되고, 상인은 고객의 의견을 즉각적으로 반영할 수 있습니다.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13" name="Group 13"/>
            <p:cNvGrpSpPr/>
            <p:nvPr/>
          </p:nvGrpSpPr>
          <p:grpSpPr>
            <a:xfrm>
              <a:off x="2127457" y="0"/>
              <a:ext cx="5577784" cy="1490141"/>
              <a:chOff x="0" y="0"/>
              <a:chExt cx="1101784" cy="294349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049350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049350" h="294349">
                    <a:moveTo>
                      <a:pt x="0" y="0"/>
                    </a:moveTo>
                    <a:lnTo>
                      <a:pt x="1049350" y="0"/>
                    </a:lnTo>
                    <a:lnTo>
                      <a:pt x="1049350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52435" y="151937"/>
                <a:ext cx="1049349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 dirty="0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기획 의도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01</a:t>
                </a:r>
              </a:p>
            </p:txBody>
          </p:sp>
        </p:grpSp>
      </p:grpSp>
      <p:sp>
        <p:nvSpPr>
          <p:cNvPr id="22" name="AutoShape 22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Freeform 23"/>
          <p:cNvSpPr/>
          <p:nvPr/>
        </p:nvSpPr>
        <p:spPr>
          <a:xfrm>
            <a:off x="909205" y="9376093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1369995" y="9524028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 dirty="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C2385F-C8E1-6E88-BC35-72E700AF39D4}"/>
              </a:ext>
            </a:extLst>
          </p:cNvPr>
          <p:cNvSpPr txBox="1"/>
          <p:nvPr/>
        </p:nvSpPr>
        <p:spPr>
          <a:xfrm>
            <a:off x="739780" y="2511756"/>
            <a:ext cx="1641763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400" b="1" dirty="0"/>
              <a:t>배달의 민족</a:t>
            </a:r>
            <a:r>
              <a:rPr lang="en-US" altLang="ko-KR" sz="4400" b="1" dirty="0"/>
              <a:t> </a:t>
            </a:r>
            <a:r>
              <a:rPr lang="ko-KR" altLang="en-US" sz="4400" b="1" dirty="0"/>
              <a:t>아니야</a:t>
            </a:r>
            <a:r>
              <a:rPr lang="en-US" altLang="ko-KR" sz="4400" b="1" dirty="0"/>
              <a:t>????</a:t>
            </a:r>
            <a:endParaRPr lang="en-US" altLang="ko-KR" sz="4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DB01AE-627E-2465-3409-0C734FE1B00E}"/>
              </a:ext>
            </a:extLst>
          </p:cNvPr>
          <p:cNvSpPr txBox="1"/>
          <p:nvPr/>
        </p:nvSpPr>
        <p:spPr>
          <a:xfrm>
            <a:off x="6096000" y="4172041"/>
            <a:ext cx="116665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/>
              <a:t>전용 게시판 기능</a:t>
            </a:r>
            <a:r>
              <a:rPr lang="en-US" altLang="ko-KR" dirty="0"/>
              <a:t>: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lvl="1"/>
            <a:r>
              <a:rPr lang="en-US" altLang="ko-KR" dirty="0"/>
              <a:t> </a:t>
            </a:r>
            <a:r>
              <a:rPr lang="ko-KR" altLang="en-US" dirty="0"/>
              <a:t>각 상점별로 전용 게시판을 마련하여</a:t>
            </a:r>
            <a:r>
              <a:rPr lang="en-US" altLang="ko-KR" dirty="0"/>
              <a:t>, </a:t>
            </a:r>
            <a:r>
              <a:rPr lang="ko-KR" altLang="en-US" dirty="0"/>
              <a:t>소비자와 상인이 직접 소통할 수 있는 창구를 제공합니다</a:t>
            </a:r>
            <a:r>
              <a:rPr lang="en-US" altLang="ko-KR" dirty="0"/>
              <a:t>. </a:t>
            </a:r>
            <a:r>
              <a:rPr lang="ko-KR" altLang="en-US" dirty="0"/>
              <a:t>고객은 상점에 대한 자세한 정보를 얻거나 문의할 수 있으며</a:t>
            </a:r>
            <a:r>
              <a:rPr lang="en-US" altLang="ko-KR" dirty="0"/>
              <a:t>, </a:t>
            </a:r>
            <a:r>
              <a:rPr lang="ko-KR" altLang="en-US" dirty="0"/>
              <a:t>상인도 고객의 피드백을 즉각적으로 반영할 수 있습니다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r>
              <a:rPr lang="en-US" altLang="ko-KR" b="1" dirty="0"/>
              <a:t>2. </a:t>
            </a:r>
            <a:r>
              <a:rPr lang="ko-KR" altLang="en-US" b="1" dirty="0"/>
              <a:t>상점 정보 업데이트</a:t>
            </a:r>
            <a:r>
              <a:rPr lang="en-US" altLang="ko-KR" dirty="0"/>
              <a:t>: </a:t>
            </a:r>
          </a:p>
          <a:p>
            <a:endParaRPr lang="en-US" altLang="ko-KR" dirty="0"/>
          </a:p>
          <a:p>
            <a:pPr lvl="1"/>
            <a:r>
              <a:rPr lang="ko-KR" altLang="en-US" dirty="0"/>
              <a:t>상인들이 자사에서 판매하는 상품에 대한 정보를 직접 게시할 수 있어</a:t>
            </a:r>
            <a:r>
              <a:rPr lang="en-US" altLang="ko-KR" dirty="0"/>
              <a:t>, </a:t>
            </a:r>
            <a:r>
              <a:rPr lang="ko-KR" altLang="en-US" dirty="0"/>
              <a:t>소비자에게 더 정확하고 신뢰할 수 있는 정보를 제공합니다</a:t>
            </a:r>
            <a:r>
              <a:rPr lang="en-US" altLang="ko-KR" dirty="0"/>
              <a:t>. </a:t>
            </a:r>
            <a:r>
              <a:rPr lang="ko-KR" altLang="en-US" dirty="0"/>
              <a:t>이는 소비자가 원하는 상품이 상점에 있는지를 확인하는 데 큰 도움이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b="1" dirty="0"/>
              <a:t>3. </a:t>
            </a:r>
            <a:r>
              <a:rPr lang="ko-KR" altLang="en-US" b="1" dirty="0"/>
              <a:t>커뮤니티 기반 상호작용</a:t>
            </a:r>
            <a:r>
              <a:rPr lang="en-US" altLang="ko-KR" dirty="0"/>
              <a:t>: 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단순한 거래를 넘어서 커뮤니티 기반의 상호작용을 장려합니다</a:t>
            </a:r>
            <a:r>
              <a:rPr lang="en-US" altLang="ko-KR" dirty="0"/>
              <a:t>. </a:t>
            </a:r>
            <a:r>
              <a:rPr lang="ko-KR" altLang="en-US" dirty="0"/>
              <a:t>이를 통해 상점과 고객 간의 신뢰를 구축하고</a:t>
            </a:r>
            <a:r>
              <a:rPr lang="en-US" altLang="ko-KR" dirty="0"/>
              <a:t>, </a:t>
            </a:r>
            <a:r>
              <a:rPr lang="ko-KR" altLang="en-US" dirty="0"/>
              <a:t>지역 상권에 대한 소속감과 유대감을 높이는 데 기여합니다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이러한 기능들을 통해 소비자는 더 나은 쇼핑 경험을 할 수 있고</a:t>
            </a:r>
            <a:r>
              <a:rPr lang="en-US" altLang="ko-KR" dirty="0"/>
              <a:t>, </a:t>
            </a:r>
            <a:r>
              <a:rPr lang="ko-KR" altLang="en-US" dirty="0"/>
              <a:t>상인도 고객과의 관계를 더욱 강화할 수 있습니다</a:t>
            </a:r>
            <a:r>
              <a:rPr lang="en-US" altLang="ko-KR" dirty="0"/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049E33-619D-1C37-9088-538E9441F822}"/>
              </a:ext>
            </a:extLst>
          </p:cNvPr>
          <p:cNvSpPr txBox="1"/>
          <p:nvPr/>
        </p:nvSpPr>
        <p:spPr>
          <a:xfrm>
            <a:off x="935182" y="3339204"/>
            <a:ext cx="164176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기존의 </a:t>
            </a:r>
            <a:r>
              <a:rPr lang="ko-KR" altLang="en-US" sz="22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이커머스</a:t>
            </a:r>
            <a:r>
              <a:rPr lang="ko-KR" altLang="en-US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플랫폼</a:t>
            </a:r>
            <a:r>
              <a:rPr lang="en-US" altLang="ko-KR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ko-KR" altLang="en-US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예</a:t>
            </a:r>
            <a:r>
              <a:rPr lang="en-US" altLang="ko-KR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ko-KR" altLang="en-US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배달의 민족</a:t>
            </a:r>
            <a:r>
              <a:rPr lang="en-US" altLang="ko-KR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r>
              <a:rPr lang="ko-KR" altLang="en-US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의 경우</a:t>
            </a:r>
            <a:r>
              <a:rPr lang="en-US" altLang="ko-KR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</a:t>
            </a:r>
            <a:r>
              <a:rPr lang="ko-KR" altLang="en-US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소비자와 상인 간의 소통이 제한적이거나 없는 경우가 대부분입니다</a:t>
            </a:r>
            <a:r>
              <a:rPr lang="en-US" altLang="ko-KR" sz="2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! 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A9718746-9B3B-29FE-891A-5D0A68D34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562" y="3918719"/>
            <a:ext cx="5176704" cy="517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60477" y="3911433"/>
            <a:ext cx="5629526" cy="849451"/>
            <a:chOff x="0" y="0"/>
            <a:chExt cx="12853520" cy="193949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12828120" cy="1914094"/>
            </a:xfrm>
            <a:custGeom>
              <a:avLst/>
              <a:gdLst/>
              <a:ahLst/>
              <a:cxnLst/>
              <a:rect l="l" t="t" r="r" b="b"/>
              <a:pathLst>
                <a:path w="12828120" h="1914094">
                  <a:moveTo>
                    <a:pt x="11871175" y="1914094"/>
                  </a:moveTo>
                  <a:lnTo>
                    <a:pt x="956945" y="1914094"/>
                  </a:lnTo>
                  <a:cubicBezTo>
                    <a:pt x="428371" y="1914094"/>
                    <a:pt x="0" y="1485597"/>
                    <a:pt x="0" y="957047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11871175" y="0"/>
                  </a:lnTo>
                  <a:cubicBezTo>
                    <a:pt x="12399622" y="0"/>
                    <a:pt x="12828120" y="428371"/>
                    <a:pt x="12828120" y="957047"/>
                  </a:cubicBezTo>
                  <a:cubicBezTo>
                    <a:pt x="12828120" y="1485597"/>
                    <a:pt x="12399622" y="1914094"/>
                    <a:pt x="11871175" y="1914094"/>
                  </a:cubicBezTo>
                  <a:close/>
                </a:path>
              </a:pathLst>
            </a:custGeom>
            <a:solidFill>
              <a:srgbClr val="6D6E7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2853520" cy="1939494"/>
            </a:xfrm>
            <a:custGeom>
              <a:avLst/>
              <a:gdLst/>
              <a:ahLst/>
              <a:cxnLst/>
              <a:rect l="l" t="t" r="r" b="b"/>
              <a:pathLst>
                <a:path w="12853520" h="1939494">
                  <a:moveTo>
                    <a:pt x="11883875" y="0"/>
                  </a:moveTo>
                  <a:lnTo>
                    <a:pt x="969645" y="0"/>
                  </a:lnTo>
                  <a:cubicBezTo>
                    <a:pt x="434975" y="0"/>
                    <a:pt x="0" y="434975"/>
                    <a:pt x="0" y="969747"/>
                  </a:cubicBezTo>
                  <a:cubicBezTo>
                    <a:pt x="0" y="1504520"/>
                    <a:pt x="434975" y="1939494"/>
                    <a:pt x="969645" y="1939494"/>
                  </a:cubicBezTo>
                  <a:lnTo>
                    <a:pt x="11883875" y="1939494"/>
                  </a:lnTo>
                  <a:cubicBezTo>
                    <a:pt x="12418545" y="1939494"/>
                    <a:pt x="12853520" y="1504520"/>
                    <a:pt x="12853520" y="969747"/>
                  </a:cubicBezTo>
                  <a:cubicBezTo>
                    <a:pt x="12853520" y="434975"/>
                    <a:pt x="12418545" y="0"/>
                    <a:pt x="11883875" y="0"/>
                  </a:cubicBezTo>
                  <a:close/>
                  <a:moveTo>
                    <a:pt x="11883875" y="1914094"/>
                  </a:moveTo>
                  <a:lnTo>
                    <a:pt x="969645" y="1914094"/>
                  </a:lnTo>
                  <a:cubicBezTo>
                    <a:pt x="448945" y="1914094"/>
                    <a:pt x="25400" y="1490550"/>
                    <a:pt x="25400" y="969747"/>
                  </a:cubicBezTo>
                  <a:cubicBezTo>
                    <a:pt x="25400" y="448945"/>
                    <a:pt x="448945" y="25400"/>
                    <a:pt x="969645" y="25400"/>
                  </a:cubicBezTo>
                  <a:lnTo>
                    <a:pt x="11883875" y="25400"/>
                  </a:lnTo>
                  <a:cubicBezTo>
                    <a:pt x="12404575" y="25400"/>
                    <a:pt x="12828120" y="448945"/>
                    <a:pt x="12828120" y="969747"/>
                  </a:cubicBezTo>
                  <a:cubicBezTo>
                    <a:pt x="12828120" y="1490550"/>
                    <a:pt x="12404575" y="1914094"/>
                    <a:pt x="11883875" y="191409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395479" y="4209469"/>
            <a:ext cx="3941677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639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chemeClr val="bg1"/>
                </a:solidFill>
              </a:rPr>
              <a:t>프로젝트 목표 </a:t>
            </a:r>
            <a:r>
              <a:rPr lang="en-US" altLang="ko-KR" sz="2400" b="1" dirty="0">
                <a:solidFill>
                  <a:schemeClr val="bg1"/>
                </a:solidFill>
              </a:rPr>
              <a:t>(Project Goals)</a:t>
            </a:r>
            <a:endParaRPr lang="en-US" sz="2199" b="1" spc="-186" dirty="0">
              <a:solidFill>
                <a:schemeClr val="bg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1028700" y="3951431"/>
            <a:ext cx="7598825" cy="3978678"/>
            <a:chOff x="0" y="0"/>
            <a:chExt cx="12127782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127782" cy="6350000"/>
            </a:xfrm>
            <a:custGeom>
              <a:avLst/>
              <a:gdLst/>
              <a:ahLst/>
              <a:cxnLst/>
              <a:rect l="l" t="t" r="r" b="b"/>
              <a:pathLst>
                <a:path w="12127782" h="6350000">
                  <a:moveTo>
                    <a:pt x="3017551" y="0"/>
                  </a:moveTo>
                  <a:lnTo>
                    <a:pt x="9110231" y="0"/>
                  </a:lnTo>
                  <a:cubicBezTo>
                    <a:pt x="10776970" y="0"/>
                    <a:pt x="12127782" y="1162050"/>
                    <a:pt x="12127782" y="2595880"/>
                  </a:cubicBezTo>
                  <a:lnTo>
                    <a:pt x="12127782" y="6350000"/>
                  </a:lnTo>
                  <a:lnTo>
                    <a:pt x="0" y="6350000"/>
                  </a:lnTo>
                  <a:lnTo>
                    <a:pt x="0" y="2595880"/>
                  </a:lnTo>
                  <a:cubicBezTo>
                    <a:pt x="0" y="1162050"/>
                    <a:pt x="1350812" y="0"/>
                    <a:pt x="3017551" y="0"/>
                  </a:cubicBezTo>
                  <a:close/>
                </a:path>
              </a:pathLst>
            </a:custGeom>
            <a:blipFill>
              <a:blip r:embed="rId2"/>
              <a:stretch>
                <a:fillRect t="-13503" b="-13503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</p:grpSp>
      <p:sp>
        <p:nvSpPr>
          <p:cNvPr id="18" name="AutoShape 18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Freeform 19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22" name="Group 22"/>
            <p:cNvGrpSpPr/>
            <p:nvPr/>
          </p:nvGrpSpPr>
          <p:grpSpPr>
            <a:xfrm>
              <a:off x="2189802" y="0"/>
              <a:ext cx="5779044" cy="1490141"/>
              <a:chOff x="12315" y="0"/>
              <a:chExt cx="1141539" cy="294349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2315" y="0"/>
                <a:ext cx="1049350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049350" h="294349">
                    <a:moveTo>
                      <a:pt x="0" y="0"/>
                    </a:moveTo>
                    <a:lnTo>
                      <a:pt x="1049350" y="0"/>
                    </a:lnTo>
                    <a:lnTo>
                      <a:pt x="1049350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104505" y="160574"/>
                <a:ext cx="1049349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 dirty="0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프로젝트 목표 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25" name="Group 25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28" name="Group 28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02</a:t>
                </a:r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04D31D2D-6603-4FB3-2093-2F3CE1CACDD2}"/>
              </a:ext>
            </a:extLst>
          </p:cNvPr>
          <p:cNvSpPr txBox="1"/>
          <p:nvPr/>
        </p:nvSpPr>
        <p:spPr>
          <a:xfrm>
            <a:off x="9144000" y="5015641"/>
            <a:ext cx="1641565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지역 기반 상권 정보 제공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사용자 위치를 기반으로 가장 가까운 상점 정보를 제공하여 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고객 접근성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을 높임.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소상공인 지원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ko-KR" dirty="0"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상점들이 쉽게 자신의 상품을 업로드하고,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온라인 상에서 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비즈니스를 확대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할 수 있는 플랫폼 제공.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지역 경제 활성화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지역 상점 이용을 촉진하여 </a:t>
            </a:r>
            <a:r>
              <a:rPr kumimoji="0" lang="ko-KR" altLang="ko-KR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지역 경제 활성화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에 기여.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14" name="Group 14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2127457" y="0"/>
              <a:ext cx="5934062" cy="1490141"/>
              <a:chOff x="0" y="0"/>
              <a:chExt cx="1172161" cy="294349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105723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105723" h="294349">
                    <a:moveTo>
                      <a:pt x="0" y="0"/>
                    </a:moveTo>
                    <a:lnTo>
                      <a:pt x="1105723" y="0"/>
                    </a:lnTo>
                    <a:lnTo>
                      <a:pt x="1105723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66438" y="144785"/>
                <a:ext cx="1105723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 dirty="0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사용할 공공 데이터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03</a:t>
                </a:r>
              </a:p>
            </p:txBody>
          </p:sp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C598BC0-0E9C-4C8E-8239-9502EB56DC50}"/>
              </a:ext>
            </a:extLst>
          </p:cNvPr>
          <p:cNvSpPr txBox="1"/>
          <p:nvPr/>
        </p:nvSpPr>
        <p:spPr>
          <a:xfrm>
            <a:off x="880836" y="2578242"/>
            <a:ext cx="1641565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/>
              <a:t>사용할 공공데이터 </a:t>
            </a:r>
            <a:r>
              <a:rPr lang="en-US" altLang="ko-KR" sz="2800" b="1" dirty="0"/>
              <a:t>(Public Data to Be Used)</a:t>
            </a:r>
          </a:p>
          <a:p>
            <a:endParaRPr lang="en-US" altLang="ko-KR" sz="2800" b="1" dirty="0"/>
          </a:p>
          <a:p>
            <a:pPr>
              <a:buFont typeface="+mj-lt"/>
              <a:buAutoNum type="arabicPeriod"/>
            </a:pPr>
            <a:r>
              <a:rPr lang="ko-KR" altLang="en-US" sz="2800" b="1" dirty="0"/>
              <a:t>중소기업청의 상점 정보</a:t>
            </a:r>
            <a:r>
              <a:rPr lang="en-US" altLang="ko-KR" sz="2800" dirty="0"/>
              <a:t>: </a:t>
            </a:r>
            <a:r>
              <a:rPr lang="ko-KR" altLang="en-US" sz="2800" dirty="0"/>
              <a:t>지역 소상공인 및 상점의 기본 정보를 제공하는 공공데이터</a:t>
            </a:r>
            <a:r>
              <a:rPr lang="en-US" altLang="ko-KR" sz="28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2800" dirty="0"/>
          </a:p>
          <a:p>
            <a:pPr>
              <a:buFont typeface="+mj-lt"/>
              <a:buAutoNum type="arabicPeriod"/>
            </a:pPr>
            <a:r>
              <a:rPr lang="ko-KR" altLang="en-US" sz="2800" b="1" dirty="0"/>
              <a:t>지자체 소상공인 데이터</a:t>
            </a:r>
            <a:r>
              <a:rPr lang="en-US" altLang="ko-KR" sz="2800" dirty="0"/>
              <a:t>: </a:t>
            </a:r>
            <a:r>
              <a:rPr lang="ko-KR" altLang="en-US" sz="2800" dirty="0"/>
              <a:t>각 지자체에서 제공하는 지역 상권과 소상공인 관련 데이터</a:t>
            </a:r>
            <a:r>
              <a:rPr lang="en-US" altLang="ko-KR" sz="28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2800" dirty="0"/>
          </a:p>
          <a:p>
            <a:pPr>
              <a:buFont typeface="+mj-lt"/>
              <a:buAutoNum type="arabicPeriod"/>
            </a:pPr>
            <a:r>
              <a:rPr lang="ko-KR" altLang="en-US" sz="2800" b="1" dirty="0"/>
              <a:t>지도 </a:t>
            </a:r>
            <a:r>
              <a:rPr lang="en-US" altLang="ko-KR" sz="2800" b="1" dirty="0"/>
              <a:t>API</a:t>
            </a:r>
            <a:r>
              <a:rPr lang="en-US" altLang="ko-KR" sz="2800" dirty="0"/>
              <a:t>: Naver Maps API </a:t>
            </a:r>
            <a:r>
              <a:rPr lang="ko-KR" altLang="en-US" sz="2800" dirty="0"/>
              <a:t>또는 </a:t>
            </a:r>
            <a:r>
              <a:rPr lang="en-US" altLang="ko-KR" sz="2800" dirty="0"/>
              <a:t>Kakao Maps API</a:t>
            </a:r>
            <a:r>
              <a:rPr lang="ko-KR" altLang="en-US" sz="2800" dirty="0"/>
              <a:t>를 사용하여 </a:t>
            </a:r>
            <a:r>
              <a:rPr lang="ko-KR" altLang="en-US" sz="2800" b="1" dirty="0"/>
              <a:t>상점의 위치 정보</a:t>
            </a:r>
            <a:r>
              <a:rPr lang="ko-KR" altLang="en-US" sz="2800" dirty="0"/>
              <a:t>를 시각화</a:t>
            </a:r>
            <a:r>
              <a:rPr lang="en-US" altLang="ko-KR" sz="28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2800" dirty="0"/>
          </a:p>
          <a:p>
            <a:pPr>
              <a:buFont typeface="+mj-lt"/>
              <a:buAutoNum type="arabicPeriod"/>
            </a:pPr>
            <a:r>
              <a:rPr lang="ko-KR" altLang="en-US" sz="2800" b="1" dirty="0"/>
              <a:t>실시간 교통 정보</a:t>
            </a:r>
            <a:r>
              <a:rPr lang="en-US" altLang="ko-KR" sz="2800" dirty="0"/>
              <a:t>: </a:t>
            </a:r>
            <a:r>
              <a:rPr lang="ko-KR" altLang="en-US" sz="2800" dirty="0"/>
              <a:t>고객이 상점에 쉽게 접근할 수 있도록 </a:t>
            </a:r>
            <a:r>
              <a:rPr lang="ko-KR" altLang="en-US" sz="2800" b="1" dirty="0"/>
              <a:t>교통 데이터</a:t>
            </a:r>
            <a:r>
              <a:rPr lang="ko-KR" altLang="en-US" sz="2800" dirty="0"/>
              <a:t>를 활용</a:t>
            </a:r>
            <a:r>
              <a:rPr lang="en-US" altLang="ko-KR" sz="2800" dirty="0"/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3908612" y="9333230"/>
            <a:ext cx="14803962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137082" y="9045267"/>
            <a:ext cx="460790" cy="464165"/>
          </a:xfrm>
          <a:custGeom>
            <a:avLst/>
            <a:gdLst/>
            <a:ahLst/>
            <a:cxnLst/>
            <a:rect l="l" t="t" r="r" b="b"/>
            <a:pathLst>
              <a:path w="460790" h="464165">
                <a:moveTo>
                  <a:pt x="0" y="0"/>
                </a:moveTo>
                <a:lnTo>
                  <a:pt x="460790" y="0"/>
                </a:lnTo>
                <a:lnTo>
                  <a:pt x="460790" y="464166"/>
                </a:lnTo>
                <a:lnTo>
                  <a:pt x="0" y="464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597872" y="9095423"/>
            <a:ext cx="769715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2520"/>
              </a:lnSpc>
              <a:spcBef>
                <a:spcPct val="0"/>
              </a:spcBef>
            </a:pPr>
            <a:r>
              <a:rPr lang="en-US" sz="1800" b="1" spc="-3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LOGO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-19050" y="910907"/>
            <a:ext cx="18389379" cy="1117605"/>
            <a:chOff x="0" y="0"/>
            <a:chExt cx="24519172" cy="1490141"/>
          </a:xfrm>
        </p:grpSpPr>
        <p:grpSp>
          <p:nvGrpSpPr>
            <p:cNvPr id="10" name="Group 10"/>
            <p:cNvGrpSpPr/>
            <p:nvPr/>
          </p:nvGrpSpPr>
          <p:grpSpPr>
            <a:xfrm>
              <a:off x="7427089" y="0"/>
              <a:ext cx="17092083" cy="1490141"/>
              <a:chOff x="0" y="0"/>
              <a:chExt cx="3376214" cy="294349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3376214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3376214" h="294349">
                    <a:moveTo>
                      <a:pt x="0" y="0"/>
                    </a:moveTo>
                    <a:lnTo>
                      <a:pt x="3376214" y="0"/>
                    </a:lnTo>
                    <a:lnTo>
                      <a:pt x="3376214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6F1EE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9525"/>
                <a:ext cx="3376214" cy="28482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r">
                  <a:lnSpc>
                    <a:spcPts val="1695"/>
                  </a:lnSpc>
                </a:pPr>
                <a:r>
                  <a:rPr lang="en-US" sz="1599" b="1" spc="60">
                    <a:solidFill>
                      <a:srgbClr val="000000"/>
                    </a:solidFill>
                    <a:latin typeface="Poppins Medium"/>
                    <a:ea typeface="Poppins Medium"/>
                    <a:cs typeface="Poppins Medium"/>
                    <a:sym typeface="Poppins Medium"/>
                  </a:rPr>
                  <a:t>Business Proposal Presentation        </a:t>
                </a:r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2127457" y="0"/>
              <a:ext cx="5792269" cy="1490141"/>
              <a:chOff x="0" y="0"/>
              <a:chExt cx="1144152" cy="294349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063507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1063507" h="294349">
                    <a:moveTo>
                      <a:pt x="0" y="0"/>
                    </a:moveTo>
                    <a:lnTo>
                      <a:pt x="1063507" y="0"/>
                    </a:lnTo>
                    <a:lnTo>
                      <a:pt x="1063507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80645" y="147174"/>
                <a:ext cx="1063507" cy="65749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l">
                  <a:lnSpc>
                    <a:spcPts val="1800"/>
                  </a:lnSpc>
                </a:pPr>
                <a:r>
                  <a:rPr lang="ko-KR" altLang="en-US" sz="3600" b="1">
                    <a:solidFill>
                      <a:srgbClr val="000000"/>
                    </a:solidFill>
                    <a:latin typeface="TDTD순고딕 Bold"/>
                    <a:ea typeface="TDTD순고딕 Bold"/>
                    <a:cs typeface="TDTD순고딕 Bold"/>
                    <a:sym typeface="TDTD순고딕 Bold"/>
                  </a:rPr>
                  <a:t>향후 방향</a:t>
                </a:r>
                <a:endParaRPr lang="en-US" sz="3600" b="1" dirty="0">
                  <a:solidFill>
                    <a:srgbClr val="000000"/>
                  </a:solidFill>
                  <a:latin typeface="TDTD순고딕 Bold"/>
                  <a:ea typeface="TDTD순고딕 Bold"/>
                  <a:cs typeface="TDTD순고딕 Bold"/>
                  <a:sym typeface="TDTD순고딕 Bold"/>
                </a:endParaR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0" y="0"/>
              <a:ext cx="2152857" cy="1490141"/>
              <a:chOff x="0" y="0"/>
              <a:chExt cx="425256" cy="294349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425256" cy="294349"/>
              </a:xfrm>
              <a:custGeom>
                <a:avLst/>
                <a:gdLst/>
                <a:ahLst/>
                <a:cxnLst/>
                <a:rect l="l" t="t" r="r" b="b"/>
                <a:pathLst>
                  <a:path w="425256" h="294349">
                    <a:moveTo>
                      <a:pt x="0" y="0"/>
                    </a:moveTo>
                    <a:lnTo>
                      <a:pt x="425256" y="0"/>
                    </a:lnTo>
                    <a:lnTo>
                      <a:pt x="425256" y="294349"/>
                    </a:lnTo>
                    <a:lnTo>
                      <a:pt x="0" y="294349"/>
                    </a:lnTo>
                    <a:close/>
                  </a:path>
                </a:pathLst>
              </a:custGeom>
              <a:solidFill>
                <a:srgbClr val="525B47"/>
              </a:solidFill>
              <a:ln w="952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-104775"/>
                <a:ext cx="425256" cy="399124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5040"/>
                  </a:lnSpc>
                </a:pPr>
                <a:r>
                  <a:rPr lang="en-US" sz="3600" b="1" spc="50">
                    <a:solidFill>
                      <a:srgbClr val="FFFFFF"/>
                    </a:solidFill>
                    <a:latin typeface="Poppins Semi-Bold"/>
                    <a:ea typeface="Poppins Semi-Bold"/>
                    <a:cs typeface="Poppins Semi-Bold"/>
                    <a:sym typeface="Poppins Semi-Bold"/>
                  </a:rPr>
                  <a:t>05</a:t>
                </a:r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A438CD7-F243-61A9-B86C-86D5B7EA3AA1}"/>
              </a:ext>
            </a:extLst>
          </p:cNvPr>
          <p:cNvSpPr txBox="1"/>
          <p:nvPr/>
        </p:nvSpPr>
        <p:spPr>
          <a:xfrm>
            <a:off x="788271" y="2727454"/>
            <a:ext cx="16415656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dirty="0"/>
              <a:t>향후 방향 </a:t>
            </a:r>
            <a:r>
              <a:rPr lang="en-US" altLang="ko-KR" sz="2800" dirty="0"/>
              <a:t>(Future Directions)</a:t>
            </a:r>
          </a:p>
          <a:p>
            <a:endParaRPr lang="en-US" altLang="ko-KR" sz="2800" dirty="0"/>
          </a:p>
          <a:p>
            <a:pPr>
              <a:buFont typeface="+mj-lt"/>
              <a:buAutoNum type="arabicPeriod"/>
            </a:pPr>
            <a:r>
              <a:rPr lang="ko-KR" altLang="en-US" sz="2800" b="1" dirty="0"/>
              <a:t>추가적인 공공데이터 연동</a:t>
            </a:r>
            <a:r>
              <a:rPr lang="en-US" altLang="ko-KR" sz="2800" dirty="0"/>
              <a:t>: </a:t>
            </a:r>
            <a:r>
              <a:rPr lang="ko-KR" altLang="en-US" sz="2800" dirty="0"/>
              <a:t>지역별 인구통계</a:t>
            </a:r>
            <a:r>
              <a:rPr lang="en-US" altLang="ko-KR" sz="2800" dirty="0"/>
              <a:t>, </a:t>
            </a:r>
            <a:r>
              <a:rPr lang="ko-KR" altLang="en-US" sz="2800" dirty="0"/>
              <a:t>소비자 트렌드 등의 데이터를 연동하여 상권 분석 및 마케팅 전략 수립</a:t>
            </a:r>
            <a:r>
              <a:rPr lang="en-US" altLang="ko-KR" sz="28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2800" dirty="0"/>
          </a:p>
          <a:p>
            <a:pPr>
              <a:buFont typeface="+mj-lt"/>
              <a:buAutoNum type="arabicPeriod"/>
            </a:pPr>
            <a:r>
              <a:rPr lang="ko-KR" altLang="en-US" sz="2800" b="1" dirty="0"/>
              <a:t>마케팅 기능 강화</a:t>
            </a:r>
            <a:r>
              <a:rPr lang="en-US" altLang="ko-KR" sz="2800" dirty="0"/>
              <a:t>: </a:t>
            </a:r>
            <a:r>
              <a:rPr lang="ko-KR" altLang="en-US" sz="2800" dirty="0"/>
              <a:t>상점들이 플랫폼을 통해 맞춤형 광고를 내보내고</a:t>
            </a:r>
            <a:r>
              <a:rPr lang="en-US" altLang="ko-KR" sz="2800" dirty="0"/>
              <a:t>, </a:t>
            </a:r>
            <a:r>
              <a:rPr lang="ko-KR" altLang="en-US" sz="2800" dirty="0"/>
              <a:t>고객의 행동 데이터를 분석하여 맞춤형 추천 시스템 도입</a:t>
            </a:r>
            <a:r>
              <a:rPr lang="en-US" altLang="ko-KR" sz="28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2800" dirty="0"/>
          </a:p>
          <a:p>
            <a:pPr>
              <a:buFont typeface="+mj-lt"/>
              <a:buAutoNum type="arabicPeriod"/>
            </a:pPr>
            <a:r>
              <a:rPr lang="ko-KR" altLang="en-US" sz="2800" b="1" dirty="0"/>
              <a:t>모바일 앱 개발</a:t>
            </a:r>
            <a:r>
              <a:rPr lang="en-US" altLang="ko-KR" sz="2800" dirty="0"/>
              <a:t>: </a:t>
            </a:r>
            <a:r>
              <a:rPr lang="ko-KR" altLang="en-US" sz="2800" dirty="0"/>
              <a:t>웹 플랫폼을 모바일 앱으로 확장하여 접근성을 강화하고</a:t>
            </a:r>
            <a:r>
              <a:rPr lang="en-US" altLang="ko-KR" sz="2800" dirty="0"/>
              <a:t>, </a:t>
            </a:r>
            <a:r>
              <a:rPr lang="ko-KR" altLang="en-US" sz="2800" dirty="0"/>
              <a:t>사용자 편의성을 높임</a:t>
            </a:r>
            <a:r>
              <a:rPr lang="en-US" altLang="ko-KR" sz="28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2800" dirty="0"/>
          </a:p>
          <a:p>
            <a:pPr>
              <a:buFont typeface="+mj-lt"/>
              <a:buAutoNum type="arabicPeriod"/>
            </a:pPr>
            <a:r>
              <a:rPr lang="ko-KR" altLang="en-US" sz="2800" b="1" dirty="0"/>
              <a:t>다양한 결제 시스템 지원</a:t>
            </a:r>
            <a:r>
              <a:rPr lang="en-US" altLang="ko-KR" sz="2800" b="1" dirty="0"/>
              <a:t>: </a:t>
            </a:r>
            <a:r>
              <a:rPr lang="ko-KR" altLang="en-US" sz="2800" dirty="0"/>
              <a:t>다양한 전자지갑 및 모바일 결제 시스템을 통합하여 결제 옵션을 확장</a:t>
            </a:r>
            <a:r>
              <a:rPr lang="en-US" altLang="ko-KR" sz="2800" dirty="0"/>
              <a:t>.</a:t>
            </a:r>
          </a:p>
          <a:p>
            <a:pPr>
              <a:buFont typeface="+mj-lt"/>
              <a:buAutoNum type="arabicPeriod"/>
            </a:pPr>
            <a:endParaRPr lang="en-US" altLang="ko-KR" sz="2800" dirty="0"/>
          </a:p>
          <a:p>
            <a:pPr>
              <a:buFont typeface="+mj-lt"/>
              <a:buAutoNum type="arabicPeriod"/>
            </a:pPr>
            <a:r>
              <a:rPr lang="en-US" altLang="ko-KR" sz="2800" dirty="0"/>
              <a:t> </a:t>
            </a:r>
            <a:r>
              <a:rPr lang="ko-KR" altLang="en-US" sz="2800" dirty="0"/>
              <a:t>규모가 큰 포털 사이트와 연동 </a:t>
            </a:r>
            <a:endParaRPr lang="en-US" altLang="ko-KR"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7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090761" y="6257969"/>
            <a:ext cx="4106478" cy="347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544"/>
              </a:lnSpc>
              <a:spcBef>
                <a:spcPct val="0"/>
              </a:spcBef>
            </a:pPr>
            <a:r>
              <a:rPr lang="en-US" sz="2400" b="1" u="none" strike="noStrike" spc="91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Contact us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106208" y="4769589"/>
            <a:ext cx="6075583" cy="475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397" b="1" spc="-50">
                <a:solidFill>
                  <a:srgbClr val="2B2B2B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경청해 주셔서 감사합니다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622712" y="7705103"/>
            <a:ext cx="7042576" cy="228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95"/>
              </a:lnSpc>
              <a:spcBef>
                <a:spcPct val="0"/>
              </a:spcBef>
            </a:pPr>
            <a:r>
              <a:rPr lang="en-US" sz="1599" b="1" u="none" strike="noStrike" spc="6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123 Anywhere St., Any City, ST 12345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19888" y="6918833"/>
            <a:ext cx="3648224" cy="228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95"/>
              </a:lnSpc>
              <a:spcBef>
                <a:spcPct val="0"/>
              </a:spcBef>
            </a:pPr>
            <a:r>
              <a:rPr lang="en-US" sz="1599" b="1" u="none" strike="noStrike" spc="6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010-3832-1167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577286" y="7311968"/>
            <a:ext cx="5133429" cy="228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95"/>
              </a:lnSpc>
              <a:spcBef>
                <a:spcPct val="0"/>
              </a:spcBef>
            </a:pPr>
            <a:r>
              <a:rPr lang="en-US" sz="1599" b="1" u="none" strike="noStrike" spc="60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wpk1008@naver.com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5659657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7319888" y="2528248"/>
            <a:ext cx="3648224" cy="1622216"/>
            <a:chOff x="0" y="0"/>
            <a:chExt cx="11759305" cy="52288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759305" cy="5228882"/>
            </a:xfrm>
            <a:custGeom>
              <a:avLst/>
              <a:gdLst/>
              <a:ahLst/>
              <a:cxnLst/>
              <a:rect l="l" t="t" r="r" b="b"/>
              <a:pathLst>
                <a:path w="11759305" h="5228882">
                  <a:moveTo>
                    <a:pt x="2925869" y="0"/>
                  </a:moveTo>
                  <a:lnTo>
                    <a:pt x="8833436" y="0"/>
                  </a:lnTo>
                  <a:cubicBezTo>
                    <a:pt x="10449534" y="0"/>
                    <a:pt x="11759305" y="956885"/>
                    <a:pt x="11759305" y="2137567"/>
                  </a:cubicBezTo>
                  <a:lnTo>
                    <a:pt x="11759305" y="5228882"/>
                  </a:lnTo>
                  <a:lnTo>
                    <a:pt x="0" y="5228882"/>
                  </a:lnTo>
                  <a:lnTo>
                    <a:pt x="0" y="2137567"/>
                  </a:lnTo>
                  <a:cubicBezTo>
                    <a:pt x="0" y="956885"/>
                    <a:pt x="1309770" y="0"/>
                    <a:pt x="2925869" y="0"/>
                  </a:cubicBezTo>
                  <a:close/>
                </a:path>
              </a:pathLst>
            </a:custGeom>
            <a:blipFill>
              <a:blip r:embed="rId2"/>
              <a:stretch>
                <a:fillRect t="-13250" b="-13250"/>
              </a:stretch>
            </a:blipFill>
            <a:ln w="9525" cap="sq">
              <a:solidFill>
                <a:srgbClr val="000000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702</Words>
  <Application>Microsoft Office PowerPoint</Application>
  <PresentationFormat>사용자 지정</PresentationFormat>
  <Paragraphs>126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21" baseType="lpstr">
      <vt:lpstr>윤고딕 Semi-Bold</vt:lpstr>
      <vt:lpstr>Poppins Semi-Bold</vt:lpstr>
      <vt:lpstr>Poppins</vt:lpstr>
      <vt:lpstr>Poppins Medium</vt:lpstr>
      <vt:lpstr>HY견고딕</vt:lpstr>
      <vt:lpstr>Arial</vt:lpstr>
      <vt:lpstr>윤고딕</vt:lpstr>
      <vt:lpstr>Calibri</vt:lpstr>
      <vt:lpstr>Source Han Sans KR Bold</vt:lpstr>
      <vt:lpstr>TDTD순고딕 Bold</vt:lpstr>
      <vt:lpstr>윤고딕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진한 녹색 올리브색 세련된 비지니스 사업 발표 프레젠테이션</dc:title>
  <dc:creator>82103</dc:creator>
  <cp:lastModifiedBy>821038321167</cp:lastModifiedBy>
  <cp:revision>2</cp:revision>
  <dcterms:created xsi:type="dcterms:W3CDTF">2006-08-16T00:00:00Z</dcterms:created>
  <dcterms:modified xsi:type="dcterms:W3CDTF">2024-09-29T12:03:23Z</dcterms:modified>
  <dc:identifier>DAGSIqTtxyE</dc:identifier>
</cp:coreProperties>
</file>

<file path=docProps/thumbnail.jpeg>
</file>